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72" r:id="rId17"/>
    <p:sldId id="273" r:id="rId18"/>
    <p:sldId id="269" r:id="rId19"/>
    <p:sldId id="281" r:id="rId20"/>
    <p:sldId id="270" r:id="rId21"/>
    <p:sldId id="276" r:id="rId22"/>
    <p:sldId id="271" r:id="rId23"/>
    <p:sldId id="274" r:id="rId24"/>
    <p:sldId id="275" r:id="rId25"/>
    <p:sldId id="277" r:id="rId26"/>
    <p:sldId id="283" r:id="rId27"/>
    <p:sldId id="282" r:id="rId28"/>
    <p:sldId id="278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A6757-E998-5349-AB5B-E75CB4CCE400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8167C-7C4B-294D-B6F2-063E3FC1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lot of assumptions that we have made</a:t>
            </a:r>
            <a:r>
              <a:rPr lang="en-US" baseline="0" dirty="0" smtClean="0"/>
              <a:t> throughout the process……important……may affect individual’s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freq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Annotator </a:t>
            </a:r>
            <a:r>
              <a:rPr lang="en-US" dirty="0" err="1" smtClean="0"/>
              <a:t>hasn</a:t>
            </a:r>
            <a:r>
              <a:rPr lang="fr-FR" dirty="0" smtClean="0"/>
              <a:t>’</a:t>
            </a:r>
            <a:r>
              <a:rPr lang="en-US" dirty="0" smtClean="0"/>
              <a:t>t changed for</a:t>
            </a:r>
            <a:r>
              <a:rPr lang="en-US" baseline="0" dirty="0" smtClean="0"/>
              <a:t>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312D-2A64-A641-A317-F76842FAF98C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Annotation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515" y="3348917"/>
            <a:ext cx="6400800" cy="1752600"/>
          </a:xfrm>
        </p:spPr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Srini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0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terminology3.str2tid</a:t>
            </a:r>
            <a:endParaRPr lang="en-US" dirty="0"/>
          </a:p>
        </p:txBody>
      </p:sp>
      <p:pic>
        <p:nvPicPr>
          <p:cNvPr id="4" name="Picture 3" descr="Screen Shot 2012-05-16 at 5.0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87" y="1334548"/>
            <a:ext cx="60071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8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Latest version at</a:t>
            </a:r>
          </a:p>
          <a:p>
            <a:pPr marL="0" indent="0">
              <a:buNone/>
            </a:pPr>
            <a:r>
              <a:rPr lang="en-US" sz="2000" dirty="0" smtClean="0"/>
              <a:t>	/</a:t>
            </a:r>
            <a:r>
              <a:rPr lang="en-US" sz="2000" dirty="0" err="1" smtClean="0"/>
              <a:t>ncbodata</a:t>
            </a:r>
            <a:r>
              <a:rPr lang="en-US" sz="2000" dirty="0" smtClean="0"/>
              <a:t>/</a:t>
            </a:r>
            <a:r>
              <a:rPr lang="en-US" sz="2000" dirty="0" err="1" smtClean="0"/>
              <a:t>emr</a:t>
            </a:r>
            <a:r>
              <a:rPr lang="en-US" sz="2000" dirty="0" smtClean="0"/>
              <a:t>/annotator/annotator-workflow-1.2-mysql/</a:t>
            </a:r>
          </a:p>
          <a:p>
            <a:r>
              <a:rPr lang="en-US" dirty="0" smtClean="0"/>
              <a:t>Usage: 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perl</a:t>
            </a:r>
            <a:r>
              <a:rPr lang="en-US" sz="1800" dirty="0" smtClean="0"/>
              <a:t> </a:t>
            </a:r>
            <a:r>
              <a:rPr lang="en-US" sz="1800" dirty="0" err="1" smtClean="0"/>
              <a:t>launch.pl</a:t>
            </a:r>
            <a:r>
              <a:rPr lang="en-US" sz="1800" dirty="0" smtClean="0"/>
              <a:t> &lt;</a:t>
            </a:r>
            <a:r>
              <a:rPr lang="en-US" sz="1800" dirty="0" err="1" smtClean="0"/>
              <a:t>project_name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start_num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end_num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chunksize</a:t>
            </a:r>
            <a:r>
              <a:rPr lang="en-US" sz="1800" dirty="0" smtClean="0"/>
              <a:t>&gt; &lt;instances&gt; [-	longest]</a:t>
            </a:r>
            <a:endParaRPr lang="en-US" dirty="0"/>
          </a:p>
          <a:p>
            <a:r>
              <a:rPr lang="en-US" dirty="0" smtClean="0"/>
              <a:t>E.g.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launch.pl</a:t>
            </a:r>
            <a:r>
              <a:rPr lang="en-US" dirty="0" smtClean="0"/>
              <a:t> </a:t>
            </a:r>
            <a:r>
              <a:rPr lang="en-US" dirty="0" err="1" smtClean="0"/>
              <a:t>pitt</a:t>
            </a:r>
            <a:r>
              <a:rPr lang="en-US" dirty="0" smtClean="0"/>
              <a:t> 1 93000 10000 4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db</a:t>
            </a:r>
            <a:r>
              <a:rPr lang="en-US" dirty="0" smtClean="0"/>
              <a:t> parameters in </a:t>
            </a:r>
            <a:r>
              <a:rPr lang="en-US" dirty="0" err="1" smtClean="0"/>
              <a:t>fetch.pl</a:t>
            </a:r>
            <a:endParaRPr lang="en-US" dirty="0" smtClean="0"/>
          </a:p>
          <a:p>
            <a:r>
              <a:rPr lang="en-US" dirty="0" smtClean="0"/>
              <a:t>Set dictionary path in </a:t>
            </a:r>
            <a:r>
              <a:rPr lang="en-US" dirty="0" err="1" smtClean="0"/>
              <a:t>annotate.pl</a:t>
            </a:r>
            <a:endParaRPr lang="en-US" dirty="0" smtClean="0"/>
          </a:p>
          <a:p>
            <a:r>
              <a:rPr lang="en-US" dirty="0" smtClean="0"/>
              <a:t>Requires a </a:t>
            </a:r>
            <a:r>
              <a:rPr lang="en-US" dirty="0" err="1" smtClean="0"/>
              <a:t>mysql</a:t>
            </a:r>
            <a:r>
              <a:rPr lang="en-US" dirty="0" smtClean="0"/>
              <a:t> table with </a:t>
            </a:r>
            <a:r>
              <a:rPr lang="en-US" dirty="0" err="1" smtClean="0"/>
              <a:t>nid</a:t>
            </a:r>
            <a:r>
              <a:rPr lang="en-US" dirty="0" smtClean="0"/>
              <a:t>(contiguous), text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Output</a:t>
            </a:r>
            <a:endParaRPr lang="en-US" dirty="0"/>
          </a:p>
        </p:txBody>
      </p:sp>
      <p:pic>
        <p:nvPicPr>
          <p:cNvPr id="4" name="Picture 3" descr="Screen Shot 2012-05-16 at 5.2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2" y="1761868"/>
            <a:ext cx="8669875" cy="42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Stride  v4: </a:t>
            </a:r>
            <a:r>
              <a:rPr lang="en-US" dirty="0"/>
              <a:t>/</a:t>
            </a:r>
            <a:r>
              <a:rPr lang="en-US" dirty="0" err="1"/>
              <a:t>ncbodata</a:t>
            </a:r>
            <a:r>
              <a:rPr lang="en-US" dirty="0"/>
              <a:t>/</a:t>
            </a:r>
            <a:r>
              <a:rPr lang="en-US" dirty="0" err="1"/>
              <a:t>emr</a:t>
            </a:r>
            <a:r>
              <a:rPr lang="en-US" dirty="0"/>
              <a:t>/stride/data/4.0/</a:t>
            </a:r>
            <a:r>
              <a:rPr lang="en-US" dirty="0" err="1"/>
              <a:t>mgrep</a:t>
            </a:r>
            <a:r>
              <a:rPr lang="en-US" dirty="0"/>
              <a:t>/output20111122.tar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PAMF</a:t>
            </a:r>
            <a:r>
              <a:rPr lang="en-US" dirty="0"/>
              <a:t>: /</a:t>
            </a:r>
            <a:r>
              <a:rPr lang="en-US" dirty="0" err="1"/>
              <a:t>ncbodata</a:t>
            </a:r>
            <a:r>
              <a:rPr lang="en-US" dirty="0"/>
              <a:t>/</a:t>
            </a:r>
            <a:r>
              <a:rPr lang="en-US" dirty="0" err="1"/>
              <a:t>emr</a:t>
            </a:r>
            <a:r>
              <a:rPr lang="en-US" dirty="0"/>
              <a:t>/</a:t>
            </a:r>
            <a:r>
              <a:rPr lang="en-US" dirty="0" err="1"/>
              <a:t>pamf</a:t>
            </a:r>
            <a:r>
              <a:rPr lang="en-US" dirty="0"/>
              <a:t>/</a:t>
            </a:r>
            <a:r>
              <a:rPr lang="en-US" dirty="0" err="1" smtClean="0"/>
              <a:t>cast_annotation</a:t>
            </a:r>
            <a:r>
              <a:rPr lang="en-US" dirty="0" smtClean="0"/>
              <a:t>/{YEAR}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.</a:t>
            </a:r>
            <a:r>
              <a:rPr lang="en-US" dirty="0" err="1" smtClean="0"/>
              <a:t>txt.gz</a:t>
            </a:r>
            <a:endParaRPr lang="en-US" dirty="0"/>
          </a:p>
        </p:txBody>
      </p:sp>
      <p:pic>
        <p:nvPicPr>
          <p:cNvPr id="5" name="Picture 4" descr="Screen Shot 2012-05-16 at 5.3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13" y="1417638"/>
            <a:ext cx="1562100" cy="2476500"/>
          </a:xfrm>
          <a:prstGeom prst="rect">
            <a:avLst/>
          </a:prstGeom>
        </p:spPr>
      </p:pic>
      <p:pic>
        <p:nvPicPr>
          <p:cNvPr id="6" name="Picture 5" descr="Screen Shot 2012-05-16 at 5.35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13" y="3894138"/>
            <a:ext cx="1511300" cy="2806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535125" y="1558971"/>
            <a:ext cx="1705261" cy="133735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5125" y="2995263"/>
            <a:ext cx="1893388" cy="9931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87525" y="4583956"/>
            <a:ext cx="1705261" cy="133735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39813" y="3785916"/>
            <a:ext cx="1901029" cy="40493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39813" y="4583956"/>
            <a:ext cx="1901029" cy="48461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7395" y="2810597"/>
            <a:ext cx="4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7851" y="6070922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8814" y="380371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term has 0 offset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2629" y="5168788"/>
            <a:ext cx="272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 from previous term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8814" y="1405427"/>
            <a:ext cx="21469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matches</a:t>
            </a:r>
          </a:p>
          <a:p>
            <a:endParaRPr lang="en-US" dirty="0"/>
          </a:p>
          <a:p>
            <a:r>
              <a:rPr lang="en-US" dirty="0" smtClean="0"/>
              <a:t>Heart (</a:t>
            </a:r>
            <a:r>
              <a:rPr lang="en-US" dirty="0" err="1" smtClean="0"/>
              <a:t>tid</a:t>
            </a:r>
            <a:r>
              <a:rPr lang="en-US" dirty="0" smtClean="0"/>
              <a:t>: 23)</a:t>
            </a:r>
          </a:p>
          <a:p>
            <a:r>
              <a:rPr lang="en-US" dirty="0" smtClean="0"/>
              <a:t>Heart Attack (</a:t>
            </a:r>
            <a:r>
              <a:rPr lang="en-US" dirty="0" err="1" smtClean="0"/>
              <a:t>tid</a:t>
            </a:r>
            <a:r>
              <a:rPr lang="en-US" dirty="0" smtClean="0"/>
              <a:t>: 25)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Path: /</a:t>
            </a:r>
            <a:r>
              <a:rPr lang="en-US" sz="2000" dirty="0" err="1" smtClean="0"/>
              <a:t>ncbodata</a:t>
            </a:r>
            <a:r>
              <a:rPr lang="en-US" sz="2000" dirty="0" smtClean="0"/>
              <a:t>/</a:t>
            </a:r>
            <a:r>
              <a:rPr lang="en-US" sz="2000" dirty="0" err="1" smtClean="0"/>
              <a:t>emr</a:t>
            </a:r>
            <a:r>
              <a:rPr lang="en-US" sz="2000" dirty="0" smtClean="0"/>
              <a:t>/</a:t>
            </a:r>
            <a:r>
              <a:rPr lang="en-US" sz="2000" dirty="0" err="1" smtClean="0"/>
              <a:t>postprocess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/>
              <a:t>gunzip</a:t>
            </a:r>
            <a:r>
              <a:rPr lang="en-US" sz="2000" dirty="0"/>
              <a:t> –c /path/to/</a:t>
            </a:r>
            <a:r>
              <a:rPr lang="en-US" sz="2000" dirty="0" err="1"/>
              <a:t>gz</a:t>
            </a:r>
            <a:r>
              <a:rPr lang="en-US" sz="2000" dirty="0"/>
              <a:t>/*.</a:t>
            </a:r>
            <a:r>
              <a:rPr lang="en-US" sz="2000" dirty="0" err="1"/>
              <a:t>gz</a:t>
            </a:r>
            <a:r>
              <a:rPr lang="en-US" sz="2000" dirty="0"/>
              <a:t>  | </a:t>
            </a:r>
            <a:r>
              <a:rPr lang="en-US" sz="2000" dirty="0" err="1" smtClean="0"/>
              <a:t>postprocess.sh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OR</a:t>
            </a:r>
            <a:endParaRPr lang="en-US" sz="1600" dirty="0"/>
          </a:p>
          <a:p>
            <a:r>
              <a:rPr lang="en-US" sz="2000" dirty="0" err="1" smtClean="0"/>
              <a:t>gunzip</a:t>
            </a:r>
            <a:r>
              <a:rPr lang="en-US" sz="2000" dirty="0" smtClean="0"/>
              <a:t> –c /path/to/</a:t>
            </a:r>
            <a:r>
              <a:rPr lang="en-US" sz="2000" dirty="0" err="1" smtClean="0"/>
              <a:t>gz</a:t>
            </a:r>
            <a:r>
              <a:rPr lang="en-US" sz="2000" dirty="0" smtClean="0"/>
              <a:t>/*.</a:t>
            </a:r>
            <a:r>
              <a:rPr lang="en-US" sz="2000" dirty="0" err="1" smtClean="0"/>
              <a:t>gz</a:t>
            </a:r>
            <a:r>
              <a:rPr lang="en-US" sz="2000" dirty="0" smtClean="0"/>
              <a:t> | </a:t>
            </a:r>
          </a:p>
          <a:p>
            <a:r>
              <a:rPr lang="en-US" sz="2000" dirty="0" err="1" smtClean="0"/>
              <a:t>perl</a:t>
            </a:r>
            <a:r>
              <a:rPr lang="en-US" sz="2000" dirty="0" smtClean="0"/>
              <a:t> </a:t>
            </a:r>
            <a:r>
              <a:rPr lang="en-US" sz="2000" dirty="0" err="1"/>
              <a:t>create_row_format.pl</a:t>
            </a:r>
            <a:r>
              <a:rPr lang="en-US" sz="2000" dirty="0"/>
              <a:t> | 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negex.py</a:t>
            </a:r>
            <a:r>
              <a:rPr lang="en-US" sz="2000" dirty="0"/>
              <a:t> dictionary3-rh.txt </a:t>
            </a:r>
            <a:r>
              <a:rPr lang="en-US" sz="2000" dirty="0" err="1"/>
              <a:t>negex_trig_new.txt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family_history.py</a:t>
            </a:r>
            <a:r>
              <a:rPr lang="en-US" sz="2000" dirty="0"/>
              <a:t> dictionary3-rh.txt </a:t>
            </a:r>
            <a:r>
              <a:rPr lang="en-US" sz="2000" dirty="0" err="1"/>
              <a:t>familyHistoryHeadings.txt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family_history_again.py</a:t>
            </a:r>
            <a:r>
              <a:rPr lang="en-US" sz="2000" dirty="0"/>
              <a:t> dictionary3-rh.txt </a:t>
            </a:r>
            <a:r>
              <a:rPr lang="en-US" sz="2000" dirty="0" err="1"/>
              <a:t>family_names.txt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convert_to_col_nf.py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remove_family_and_negated.py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 smtClean="0"/>
              <a:t>rxnorm_rewrite.py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65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16 at 5.3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6" y="218751"/>
            <a:ext cx="1562100" cy="2476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0745" y="1155184"/>
            <a:ext cx="437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2       27 0 4 9 227 1 4 16 270 1 264 7 20 9 4 7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2214" y="1357897"/>
            <a:ext cx="1982214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1644" y="941524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reate_row_format.pl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277085" y="1524516"/>
            <a:ext cx="0" cy="9950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80135" y="2734079"/>
            <a:ext cx="482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</a:t>
            </a:r>
            <a:r>
              <a:rPr lang="da-DK" dirty="0" smtClean="0"/>
              <a:t>N4 </a:t>
            </a:r>
            <a:r>
              <a:rPr lang="da-DK" dirty="0"/>
              <a:t>9 </a:t>
            </a:r>
            <a:r>
              <a:rPr lang="da-DK" dirty="0" smtClean="0"/>
              <a:t>N227 </a:t>
            </a:r>
            <a:r>
              <a:rPr lang="da-DK" dirty="0"/>
              <a:t>1 4 16 </a:t>
            </a:r>
            <a:r>
              <a:rPr lang="da-DK" dirty="0" smtClean="0"/>
              <a:t>N270 </a:t>
            </a:r>
            <a:r>
              <a:rPr lang="da-DK" dirty="0"/>
              <a:t>1 264 7 20 9 4 7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8305" y="4132829"/>
            <a:ext cx="51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</a:t>
            </a:r>
            <a:r>
              <a:rPr lang="da-DK" dirty="0" smtClean="0"/>
              <a:t>N4 </a:t>
            </a:r>
            <a:r>
              <a:rPr lang="da-DK" dirty="0"/>
              <a:t>9 </a:t>
            </a:r>
            <a:r>
              <a:rPr lang="da-DK" dirty="0" smtClean="0"/>
              <a:t>FN227 </a:t>
            </a:r>
            <a:r>
              <a:rPr lang="da-DK" dirty="0"/>
              <a:t>1 4 16 </a:t>
            </a:r>
            <a:r>
              <a:rPr lang="da-DK" dirty="0" smtClean="0"/>
              <a:t>N270 </a:t>
            </a:r>
            <a:r>
              <a:rPr lang="da-DK" dirty="0"/>
              <a:t>1 264 7 </a:t>
            </a:r>
            <a:r>
              <a:rPr lang="da-DK" dirty="0" smtClean="0"/>
              <a:t>F20 </a:t>
            </a:r>
            <a:r>
              <a:rPr lang="da-DK" dirty="0"/>
              <a:t>9 </a:t>
            </a:r>
            <a:r>
              <a:rPr lang="da-DK" dirty="0" smtClean="0"/>
              <a:t>F4 </a:t>
            </a:r>
            <a:r>
              <a:rPr lang="da-DK" dirty="0"/>
              <a:t>7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77085" y="3103411"/>
            <a:ext cx="0" cy="9950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7085" y="18754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negex.py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77085" y="3357908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family_history.py</a:t>
            </a:r>
            <a:r>
              <a:rPr lang="en-US" dirty="0" smtClean="0"/>
              <a:t> or</a:t>
            </a:r>
          </a:p>
          <a:p>
            <a:r>
              <a:rPr lang="en-US" dirty="0" err="1" smtClean="0"/>
              <a:t>family_history_again.py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3595375" y="4502161"/>
            <a:ext cx="2681710" cy="1772312"/>
          </a:xfrm>
          <a:prstGeom prst="bentConnector3">
            <a:avLst>
              <a:gd name="adj1" fmla="val -9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45870" y="582300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convert_to_col_nf.py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40591" y="4340978"/>
            <a:ext cx="2260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  </a:t>
            </a:r>
            <a:r>
              <a:rPr lang="en-US" dirty="0">
                <a:latin typeface="Consolas"/>
                <a:cs typeface="Consolas"/>
              </a:rPr>
              <a:t>0   </a:t>
            </a:r>
            <a:r>
              <a:rPr lang="en-US" dirty="0" smtClean="0">
                <a:latin typeface="Consolas"/>
                <a:cs typeface="Consolas"/>
              </a:rPr>
              <a:t>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4   9   1  0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227 10  1  1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4   26  0  0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270 27  1  0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264 34  0  0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20  43  0  1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4   50  0  1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6259" y="3913776"/>
            <a:ext cx="26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1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  <p:pic>
        <p:nvPicPr>
          <p:cNvPr id="4" name="Picture 3" descr="Screen Shot 2012-05-17 at 1.3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6" y="1666912"/>
            <a:ext cx="7485126" cy="44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en-US" dirty="0" err="1" smtClean="0"/>
              <a:t>Negex</a:t>
            </a:r>
            <a:r>
              <a:rPr lang="en-US" dirty="0" smtClean="0"/>
              <a:t> triggers </a:t>
            </a:r>
            <a:r>
              <a:rPr lang="en-US" dirty="0"/>
              <a:t>(</a:t>
            </a:r>
            <a:r>
              <a:rPr lang="en-US" dirty="0" err="1"/>
              <a:t>negex_trig_new.txt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10914" y="2432844"/>
            <a:ext cx="5547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sufficient to rule him out for  [PREN]</a:t>
            </a:r>
          </a:p>
          <a:p>
            <a:r>
              <a:rPr lang="en-US" dirty="0"/>
              <a:t>sufficient to rule her out for  [PREN]</a:t>
            </a:r>
          </a:p>
          <a:p>
            <a:r>
              <a:rPr lang="en-US" dirty="0"/>
              <a:t>sufficient to rule the patient out for  [PREN]</a:t>
            </a:r>
          </a:p>
          <a:p>
            <a:r>
              <a:rPr lang="en-US" dirty="0"/>
              <a:t>sufficient to rule out against  [PREN]</a:t>
            </a:r>
          </a:p>
          <a:p>
            <a:r>
              <a:rPr lang="en-US" dirty="0"/>
              <a:t>sufficient to rule him out against      [PREN]</a:t>
            </a:r>
          </a:p>
          <a:p>
            <a:r>
              <a:rPr lang="en-US" dirty="0"/>
              <a:t>sufficient to rule her out against      [PREN]</a:t>
            </a:r>
          </a:p>
          <a:p>
            <a:r>
              <a:rPr lang="en-US" dirty="0"/>
              <a:t>sufficient to rule the patient out against      [PREN]</a:t>
            </a:r>
          </a:p>
          <a:p>
            <a:r>
              <a:rPr lang="en-US" dirty="0"/>
              <a:t>rule out        [PREP]</a:t>
            </a:r>
          </a:p>
          <a:p>
            <a:r>
              <a:rPr lang="en-US" dirty="0"/>
              <a:t>r/o     [PREP]</a:t>
            </a:r>
          </a:p>
          <a:p>
            <a:r>
              <a:rPr lang="en-US" dirty="0" err="1"/>
              <a:t>ro</a:t>
            </a:r>
            <a:r>
              <a:rPr lang="en-US" dirty="0"/>
              <a:t>      [PREP]</a:t>
            </a:r>
          </a:p>
          <a:p>
            <a:r>
              <a:rPr lang="en-US" dirty="0"/>
              <a:t>rule him out    [PREP]</a:t>
            </a:r>
          </a:p>
          <a:p>
            <a:r>
              <a:rPr lang="en-US" dirty="0"/>
              <a:t>rule her out    [PREP]</a:t>
            </a:r>
          </a:p>
        </p:txBody>
      </p:sp>
    </p:spTree>
    <p:extLst>
      <p:ext uri="{BB962C8B-B14F-4D97-AF65-F5344CB8AC3E}">
        <p14:creationId xmlns:p14="http://schemas.microsoft.com/office/powerpoint/2010/main" val="39343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sentence (. ; : \n\n \r\</a:t>
            </a:r>
            <a:r>
              <a:rPr lang="en-US" dirty="0" smtClean="0"/>
              <a:t>n\r\n)</a:t>
            </a:r>
            <a:endParaRPr lang="en-US" dirty="0"/>
          </a:p>
          <a:p>
            <a:r>
              <a:rPr lang="en-US" dirty="0"/>
              <a:t>Flag terms with pre negation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evidence of Uveitis </a:t>
            </a:r>
          </a:p>
          <a:p>
            <a:r>
              <a:rPr lang="en-US" dirty="0"/>
              <a:t>Flag terms with post negation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Uveitis can be ruled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3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the Dictionary</a:t>
            </a:r>
          </a:p>
          <a:p>
            <a:r>
              <a:rPr lang="en-US" dirty="0" smtClean="0"/>
              <a:t>Annotation using the dictionary</a:t>
            </a:r>
          </a:p>
          <a:p>
            <a:r>
              <a:rPr lang="en-US" dirty="0" smtClean="0"/>
              <a:t>Annotation post-processing to generate the </a:t>
            </a:r>
            <a:r>
              <a:rPr lang="en-US" dirty="0" err="1" smtClean="0"/>
              <a:t>nid_cid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Discuss sharing/versioning…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- I</a:t>
            </a:r>
            <a:endParaRPr lang="en-US" dirty="0"/>
          </a:p>
        </p:txBody>
      </p:sp>
      <p:pic>
        <p:nvPicPr>
          <p:cNvPr id="4" name="Picture 3" descr="Screen Shot 2012-05-16 at 6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6" y="1417638"/>
            <a:ext cx="631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Family History </a:t>
            </a:r>
            <a:r>
              <a:rPr lang="en-US" dirty="0" smtClean="0">
                <a:solidFill>
                  <a:srgbClr val="FF0000"/>
                </a:solidFill>
              </a:rPr>
              <a:t>:     family        history of Uveitis.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brother	                   alcohol.        Mother has history of arthritis              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Clinical History:     is a       year old woman …………………………………………………………………………………………………  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Family History -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- 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525" y="1417638"/>
            <a:ext cx="189208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family_names.txt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father</a:t>
            </a:r>
          </a:p>
          <a:p>
            <a:r>
              <a:rPr lang="en-US" dirty="0"/>
              <a:t>dad</a:t>
            </a:r>
          </a:p>
          <a:p>
            <a:r>
              <a:rPr lang="en-US" dirty="0"/>
              <a:t>mother</a:t>
            </a:r>
          </a:p>
          <a:p>
            <a:r>
              <a:rPr lang="en-US" dirty="0"/>
              <a:t>mum</a:t>
            </a:r>
          </a:p>
          <a:p>
            <a:r>
              <a:rPr lang="en-US" dirty="0"/>
              <a:t>mummy</a:t>
            </a:r>
          </a:p>
          <a:p>
            <a:r>
              <a:rPr lang="en-US" dirty="0"/>
              <a:t>mom</a:t>
            </a:r>
          </a:p>
          <a:p>
            <a:r>
              <a:rPr lang="en-US" dirty="0"/>
              <a:t>parent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child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son</a:t>
            </a:r>
          </a:p>
          <a:p>
            <a:r>
              <a:rPr lang="en-US" dirty="0"/>
              <a:t>daughter</a:t>
            </a:r>
          </a:p>
          <a:p>
            <a:r>
              <a:rPr lang="en-US" dirty="0"/>
              <a:t>brother</a:t>
            </a:r>
          </a:p>
          <a:p>
            <a:r>
              <a:rPr lang="en-US" dirty="0"/>
              <a:t>sister</a:t>
            </a:r>
          </a:p>
          <a:p>
            <a:r>
              <a:rPr lang="en-US" dirty="0"/>
              <a:t>grandfather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1300" y="2759098"/>
            <a:ext cx="62196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Read a  sentence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If it contains a family word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Flag the entire sentence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02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20" y="827403"/>
            <a:ext cx="2260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  </a:t>
            </a:r>
            <a:r>
              <a:rPr lang="en-US" dirty="0">
                <a:latin typeface="Consolas"/>
                <a:cs typeface="Consolas"/>
              </a:rPr>
              <a:t>0   </a:t>
            </a:r>
            <a:r>
              <a:rPr lang="en-US" dirty="0" smtClean="0">
                <a:latin typeface="Consolas"/>
                <a:cs typeface="Consolas"/>
              </a:rPr>
              <a:t>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4   9   1  0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227 10  1  1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4   26  0  0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270 27  1  0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264 34  0  0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20  43  0  1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4   50  0  1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20" y="400201"/>
            <a:ext cx="26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88445" y="1808964"/>
            <a:ext cx="3231925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8445" y="1226403"/>
            <a:ext cx="323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remove_family_and_negated.py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4906" y="401820"/>
            <a:ext cx="22719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Nid</a:t>
            </a:r>
            <a:r>
              <a:rPr lang="en-US" dirty="0" smtClean="0"/>
              <a:t>	Cid</a:t>
            </a:r>
          </a:p>
          <a:p>
            <a:r>
              <a:rPr lang="en-US" dirty="0" smtClean="0"/>
              <a:t>2       </a:t>
            </a:r>
            <a:r>
              <a:rPr lang="en-US" dirty="0"/>
              <a:t>16260</a:t>
            </a:r>
          </a:p>
          <a:p>
            <a:r>
              <a:rPr lang="en-US" dirty="0"/>
              <a:t>2       394305</a:t>
            </a:r>
          </a:p>
          <a:p>
            <a:r>
              <a:rPr lang="en-US" dirty="0"/>
              <a:t>2       626293</a:t>
            </a:r>
          </a:p>
          <a:p>
            <a:r>
              <a:rPr lang="en-US" dirty="0"/>
              <a:t>2       5101</a:t>
            </a:r>
          </a:p>
          <a:p>
            <a:r>
              <a:rPr lang="en-US" dirty="0"/>
              <a:t>2       121381</a:t>
            </a:r>
          </a:p>
          <a:p>
            <a:r>
              <a:rPr lang="en-US" dirty="0"/>
              <a:t>2       120643</a:t>
            </a:r>
          </a:p>
          <a:p>
            <a:r>
              <a:rPr lang="en-US" dirty="0"/>
              <a:t>2       16539</a:t>
            </a:r>
          </a:p>
          <a:p>
            <a:r>
              <a:rPr lang="en-US" dirty="0"/>
              <a:t>2       19347</a:t>
            </a:r>
          </a:p>
          <a:p>
            <a:r>
              <a:rPr lang="en-US" dirty="0"/>
              <a:t>2       4625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4296775" y="3359263"/>
            <a:ext cx="2390424" cy="2048822"/>
          </a:xfrm>
          <a:prstGeom prst="bentConnector3">
            <a:avLst>
              <a:gd name="adj1" fmla="val -151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4846809"/>
            <a:ext cx="195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rxnorm_rewrite.py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88445" y="3784979"/>
            <a:ext cx="159756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Nid</a:t>
            </a:r>
            <a:r>
              <a:rPr lang="en-US" dirty="0" smtClean="0"/>
              <a:t>	Cid</a:t>
            </a:r>
          </a:p>
          <a:p>
            <a:r>
              <a:rPr lang="en-US" dirty="0" smtClean="0"/>
              <a:t>2       </a:t>
            </a:r>
            <a:r>
              <a:rPr lang="en-US" dirty="0"/>
              <a:t>296030</a:t>
            </a:r>
          </a:p>
          <a:p>
            <a:r>
              <a:rPr lang="en-US" dirty="0"/>
              <a:t>2       182657</a:t>
            </a:r>
          </a:p>
          <a:p>
            <a:r>
              <a:rPr lang="en-US" dirty="0"/>
              <a:t>2       16811</a:t>
            </a:r>
          </a:p>
          <a:p>
            <a:r>
              <a:rPr lang="en-US" dirty="0"/>
              <a:t>2       16260</a:t>
            </a:r>
          </a:p>
          <a:p>
            <a:r>
              <a:rPr lang="en-US" dirty="0"/>
              <a:t>2       18312</a:t>
            </a:r>
          </a:p>
          <a:p>
            <a:r>
              <a:rPr lang="en-US" dirty="0"/>
              <a:t>2       9481</a:t>
            </a:r>
          </a:p>
          <a:p>
            <a:r>
              <a:rPr lang="en-US" dirty="0"/>
              <a:t>2       10124</a:t>
            </a:r>
          </a:p>
          <a:p>
            <a:r>
              <a:rPr lang="en-US" dirty="0"/>
              <a:t>2       352013</a:t>
            </a:r>
          </a:p>
          <a:p>
            <a:r>
              <a:rPr lang="en-US" dirty="0"/>
              <a:t>2       134286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0099" y="3452279"/>
            <a:ext cx="420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user_sviyer.mgrep2cid_nid_cid_nf_revised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86012" y="1961364"/>
            <a:ext cx="0" cy="5313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74312" y="2518341"/>
            <a:ext cx="82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tid2cid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user_sviyer.mgrep2cid_nid_cid_nf_revised</a:t>
            </a:r>
            <a:endParaRPr lang="en-US" sz="3600" dirty="0"/>
          </a:p>
        </p:txBody>
      </p:sp>
      <p:pic>
        <p:nvPicPr>
          <p:cNvPr id="4" name="Picture 3" descr="Screen Shot 2012-05-17 at 1.4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1533057"/>
            <a:ext cx="19939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Negated &amp; FH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r>
              <a:rPr lang="en-US" dirty="0" err="1" smtClean="0"/>
              <a:t>tid</a:t>
            </a:r>
            <a:r>
              <a:rPr lang="en-US" dirty="0" smtClean="0"/>
              <a:t> to </a:t>
            </a:r>
            <a:r>
              <a:rPr lang="en-US" dirty="0" err="1" smtClean="0"/>
              <a:t>cid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Remove all </a:t>
            </a:r>
            <a:r>
              <a:rPr lang="en-US" dirty="0" err="1" smtClean="0"/>
              <a:t>cid</a:t>
            </a:r>
            <a:r>
              <a:rPr lang="en-US" dirty="0" smtClean="0"/>
              <a:t> rows for which FH = 1</a:t>
            </a:r>
          </a:p>
          <a:p>
            <a:r>
              <a:rPr lang="en-US" dirty="0" smtClean="0"/>
              <a:t>Remove any </a:t>
            </a:r>
            <a:r>
              <a:rPr lang="en-US" dirty="0" err="1" smtClean="0"/>
              <a:t>cid</a:t>
            </a:r>
            <a:r>
              <a:rPr lang="en-US" dirty="0" smtClean="0"/>
              <a:t> completely for which N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erminology3.str2cid</a:t>
            </a:r>
            <a:endParaRPr lang="en-US" dirty="0"/>
          </a:p>
        </p:txBody>
      </p:sp>
      <p:pic>
        <p:nvPicPr>
          <p:cNvPr id="4" name="Picture 3" descr="Screen Shot 2012-05-17 at 12.3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9" y="1346418"/>
            <a:ext cx="5727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10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terminology3.tid2cid </a:t>
            </a:r>
          </a:p>
          <a:p>
            <a:r>
              <a:rPr lang="en-US" sz="3100" dirty="0" smtClean="0"/>
              <a:t>(from umls2011ab.MRCONSO)</a:t>
            </a:r>
            <a:endParaRPr lang="en-US" sz="3100" dirty="0"/>
          </a:p>
        </p:txBody>
      </p:sp>
      <p:pic>
        <p:nvPicPr>
          <p:cNvPr id="5" name="Picture 4" descr="Screen Shot 2012-05-17 at 12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8" y="1036168"/>
            <a:ext cx="7508981" cy="55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tid2cid </a:t>
            </a:r>
            <a:r>
              <a:rPr lang="en-US" sz="3100" dirty="0" smtClean="0"/>
              <a:t>(from umls2011ab.MRCONSO)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terminology.tid2cid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Suppress terms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&lt;=3 chars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Manually suppress</a:t>
            </a:r>
          </a:p>
          <a:p>
            <a:pPr marL="0" indent="0">
              <a:buNone/>
            </a:pPr>
            <a:r>
              <a:rPr lang="en-US" dirty="0" smtClean="0"/>
              <a:t>      terms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Prefer one </a:t>
            </a:r>
            <a:r>
              <a:rPr lang="en-US" dirty="0" err="1" smtClean="0"/>
              <a:t>cid</a:t>
            </a:r>
            <a:r>
              <a:rPr lang="en-US" dirty="0" smtClean="0"/>
              <a:t>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another </a:t>
            </a:r>
          </a:p>
          <a:p>
            <a:endParaRPr lang="en-US" dirty="0"/>
          </a:p>
        </p:txBody>
      </p:sp>
      <p:pic>
        <p:nvPicPr>
          <p:cNvPr id="4" name="Picture 3" descr="Screen Shot 2012-05-17 at 12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1263"/>
            <a:ext cx="4267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36"/>
            <a:ext cx="8229600" cy="1143000"/>
          </a:xfrm>
        </p:spPr>
        <p:txBody>
          <a:bodyPr/>
          <a:lstStyle/>
          <a:p>
            <a:r>
              <a:rPr lang="en-US" dirty="0" smtClean="0"/>
              <a:t>I don’t like </a:t>
            </a:r>
            <a:r>
              <a:rPr lang="en-US" dirty="0" err="1" smtClean="0"/>
              <a:t>cids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 Shot 2012-05-17 at 12.4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8118"/>
            <a:ext cx="1778000" cy="554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2604" y="1987396"/>
            <a:ext cx="6397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Use slice ids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Use tid2sliceid in scripts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Begin at </a:t>
            </a:r>
            <a:r>
              <a:rPr lang="en-US" sz="3200" dirty="0" err="1" smtClean="0"/>
              <a:t>mgrep_nf_revised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ncbodata</a:t>
            </a:r>
            <a:r>
              <a:rPr lang="en-US" dirty="0" smtClean="0"/>
              <a:t>/</a:t>
            </a:r>
            <a:r>
              <a:rPr lang="en-US" dirty="0" err="1" smtClean="0"/>
              <a:t>emr</a:t>
            </a:r>
            <a:r>
              <a:rPr lang="en-US" dirty="0" smtClean="0"/>
              <a:t>/dictionaries/dictionary3/</a:t>
            </a:r>
          </a:p>
          <a:p>
            <a:endParaRPr lang="en-US" dirty="0"/>
          </a:p>
          <a:p>
            <a:r>
              <a:rPr lang="en-US" dirty="0" smtClean="0"/>
              <a:t>Collect a list of terms</a:t>
            </a:r>
          </a:p>
          <a:p>
            <a:r>
              <a:rPr lang="en-US" dirty="0" smtClean="0"/>
              <a:t>Process and pick unique terms(assign </a:t>
            </a:r>
            <a:r>
              <a:rPr lang="en-US" dirty="0" err="1" smtClean="0"/>
              <a:t>tids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Annotate and get frequencies</a:t>
            </a:r>
          </a:p>
          <a:p>
            <a:r>
              <a:rPr lang="en-US" dirty="0" smtClean="0"/>
              <a:t>Reassign </a:t>
            </a:r>
            <a:r>
              <a:rPr lang="en-US" dirty="0" err="1" smtClean="0"/>
              <a:t>tids</a:t>
            </a:r>
            <a:r>
              <a:rPr lang="en-US" dirty="0" smtClean="0"/>
              <a:t> based on frequencies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Tables/Scripts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erminology3.isaclosure</a:t>
            </a:r>
          </a:p>
          <a:p>
            <a:r>
              <a:rPr lang="en-US" dirty="0"/>
              <a:t>t</a:t>
            </a:r>
            <a:r>
              <a:rPr lang="en-US" dirty="0" smtClean="0"/>
              <a:t>erminology3.cidrewriting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ostprocess</a:t>
            </a:r>
            <a:r>
              <a:rPr lang="en-US" dirty="0" smtClean="0"/>
              <a:t>/[freq1.py | freq2.py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0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16 at 4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7250"/>
            <a:ext cx="8991600" cy="501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909" y="451074"/>
            <a:ext cx="432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terminology3.terms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116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Bioportal</a:t>
            </a:r>
            <a:r>
              <a:rPr lang="en-US" dirty="0" smtClean="0"/>
              <a:t> Ontologies </a:t>
            </a:r>
            <a:r>
              <a:rPr lang="en-US" sz="2400" dirty="0" smtClean="0"/>
              <a:t>(obs_hibernate_mar2011)</a:t>
            </a:r>
          </a:p>
          <a:p>
            <a:r>
              <a:rPr lang="en-US" dirty="0" smtClean="0"/>
              <a:t>16 UMLS Ontologies (umls2011ab.MRCONSO)</a:t>
            </a:r>
          </a:p>
          <a:p>
            <a:r>
              <a:rPr lang="en-US" dirty="0" smtClean="0"/>
              <a:t>ATC (terminology3.atc2str)</a:t>
            </a:r>
          </a:p>
          <a:p>
            <a:r>
              <a:rPr lang="en-US" dirty="0" err="1" smtClean="0"/>
              <a:t>ConText</a:t>
            </a:r>
            <a:r>
              <a:rPr lang="en-US" dirty="0" smtClean="0"/>
              <a:t> </a:t>
            </a:r>
            <a:r>
              <a:rPr lang="en-US" sz="1800" dirty="0" smtClean="0"/>
              <a:t>(dictionary3/context/context-</a:t>
            </a:r>
            <a:r>
              <a:rPr lang="en-US" sz="1800" dirty="0" err="1" smtClean="0"/>
              <a:t>dict</a:t>
            </a:r>
            <a:r>
              <a:rPr lang="en-US" sz="1800" dirty="0" smtClean="0"/>
              <a:t>-</a:t>
            </a:r>
            <a:r>
              <a:rPr lang="en-US" sz="1800" dirty="0" err="1" smtClean="0"/>
              <a:t>final.txt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Punctuations</a:t>
            </a:r>
          </a:p>
          <a:p>
            <a:r>
              <a:rPr lang="en-US" dirty="0" smtClean="0"/>
              <a:t>Headings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207" y="2519729"/>
            <a:ext cx="2896169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6" name="Picture 5" descr="Screen Shot 2012-05-16 at 4.5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6" y="178053"/>
            <a:ext cx="4452567" cy="64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079" y="2589324"/>
            <a:ext cx="3762645" cy="1143000"/>
          </a:xfrm>
        </p:spPr>
        <p:txBody>
          <a:bodyPr/>
          <a:lstStyle/>
          <a:p>
            <a:r>
              <a:rPr lang="en-US" dirty="0" smtClean="0"/>
              <a:t>Punctuations</a:t>
            </a:r>
            <a:endParaRPr lang="en-US" dirty="0"/>
          </a:p>
        </p:txBody>
      </p:sp>
      <p:pic>
        <p:nvPicPr>
          <p:cNvPr id="4" name="Picture 3" descr="Screen Shot 2012-05-16 at 4.5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3" y="2041128"/>
            <a:ext cx="4902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246" y="2458752"/>
            <a:ext cx="32223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Headings</a:t>
            </a:r>
            <a:br>
              <a:rPr lang="en-US" dirty="0" smtClean="0"/>
            </a:br>
            <a:r>
              <a:rPr lang="en-US" sz="2700" dirty="0" smtClean="0"/>
              <a:t>(prepared by </a:t>
            </a:r>
            <a:r>
              <a:rPr lang="en-US" sz="2700" dirty="0" err="1" smtClean="0"/>
              <a:t>Cedrick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Picture 3" descr="Screen Shot 2012-05-16 at 5.0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6" y="274638"/>
            <a:ext cx="49911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special characters </a:t>
            </a:r>
          </a:p>
          <a:p>
            <a:r>
              <a:rPr lang="en-US" dirty="0" smtClean="0"/>
              <a:t>Remove Single-character terms</a:t>
            </a:r>
          </a:p>
          <a:p>
            <a:r>
              <a:rPr lang="en-US" dirty="0" smtClean="0"/>
              <a:t>Remove {Stop Words}\{Negation terms}</a:t>
            </a:r>
          </a:p>
          <a:p>
            <a:r>
              <a:rPr lang="en-US" dirty="0" smtClean="0"/>
              <a:t>Remove Numerical terms</a:t>
            </a:r>
          </a:p>
          <a:p>
            <a:r>
              <a:rPr lang="en-US" dirty="0" smtClean="0"/>
              <a:t>Retain Unique terms (trim and lowercase)</a:t>
            </a:r>
          </a:p>
          <a:p>
            <a:r>
              <a:rPr lang="en-US" dirty="0" smtClean="0"/>
              <a:t>Assign term-ids based on term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755</Words>
  <Application>Microsoft Macintosh PowerPoint</Application>
  <PresentationFormat>On-screen Show (4:3)</PresentationFormat>
  <Paragraphs>201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Annotation Pipeline</vt:lpstr>
      <vt:lpstr>PowerPoint Presentation</vt:lpstr>
      <vt:lpstr>Dictionary Preparation</vt:lpstr>
      <vt:lpstr>PowerPoint Presentation</vt:lpstr>
      <vt:lpstr>Dictionary Preparation</vt:lpstr>
      <vt:lpstr>Context</vt:lpstr>
      <vt:lpstr>Punctuations</vt:lpstr>
      <vt:lpstr>Headings (prepared by Cedrick)</vt:lpstr>
      <vt:lpstr>Dictionary Processing</vt:lpstr>
      <vt:lpstr>terminology3.str2tid</vt:lpstr>
      <vt:lpstr>The Annotator</vt:lpstr>
      <vt:lpstr>Annotator Output</vt:lpstr>
      <vt:lpstr>PowerPoint Presentation</vt:lpstr>
      <vt:lpstr>Inside the .txt.gz</vt:lpstr>
      <vt:lpstr>Post Processing</vt:lpstr>
      <vt:lpstr>PowerPoint Presentation</vt:lpstr>
      <vt:lpstr>stride4.mgrep_nf_revised</vt:lpstr>
      <vt:lpstr>Negex</vt:lpstr>
      <vt:lpstr>Negex</vt:lpstr>
      <vt:lpstr>Family History - I</vt:lpstr>
      <vt:lpstr>PowerPoint Presentation</vt:lpstr>
      <vt:lpstr>Family History - II</vt:lpstr>
      <vt:lpstr>PowerPoint Presentation</vt:lpstr>
      <vt:lpstr>user_sviyer.mgrep2cid_nid_cid_nf_revised</vt:lpstr>
      <vt:lpstr>Delete Negated &amp; FH</vt:lpstr>
      <vt:lpstr>terminology3.str2cid</vt:lpstr>
      <vt:lpstr>PowerPoint Presentation</vt:lpstr>
      <vt:lpstr>tid2cid (from umls2011ab.MRCONSO)</vt:lpstr>
      <vt:lpstr>I don’t like cids!</vt:lpstr>
      <vt:lpstr>Other Tables/Scripts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 of EMRs</dc:title>
  <dc:creator>sviyer</dc:creator>
  <cp:lastModifiedBy>sviyer</cp:lastModifiedBy>
  <cp:revision>84</cp:revision>
  <dcterms:created xsi:type="dcterms:W3CDTF">2012-05-16T23:29:53Z</dcterms:created>
  <dcterms:modified xsi:type="dcterms:W3CDTF">2012-07-02T20:59:49Z</dcterms:modified>
</cp:coreProperties>
</file>